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Ivanov" userId="11c2e1dc52603f0e" providerId="LiveId" clId="{DEE8465A-480F-4F22-8C88-281FBB47B685}"/>
    <pc:docChg chg="modSld">
      <pc:chgData name="Daniel Ivanov" userId="11c2e1dc52603f0e" providerId="LiveId" clId="{DEE8465A-480F-4F22-8C88-281FBB47B685}" dt="2024-02-05T18:32:46.088" v="35" actId="1035"/>
      <pc:docMkLst>
        <pc:docMk/>
      </pc:docMkLst>
      <pc:sldChg chg="modSp mod">
        <pc:chgData name="Daniel Ivanov" userId="11c2e1dc52603f0e" providerId="LiveId" clId="{DEE8465A-480F-4F22-8C88-281FBB47B685}" dt="2024-02-05T18:32:46.088" v="35" actId="1035"/>
        <pc:sldMkLst>
          <pc:docMk/>
          <pc:sldMk cId="0" sldId="261"/>
        </pc:sldMkLst>
        <pc:grpChg chg="mod">
          <ac:chgData name="Daniel Ivanov" userId="11c2e1dc52603f0e" providerId="LiveId" clId="{DEE8465A-480F-4F22-8C88-281FBB47B685}" dt="2024-02-05T18:32:33.494" v="2" actId="1035"/>
          <ac:grpSpMkLst>
            <pc:docMk/>
            <pc:sldMk cId="0" sldId="261"/>
            <ac:grpSpMk id="99" creationId="{00000000-0000-0000-0000-000000000000}"/>
          </ac:grpSpMkLst>
        </pc:grpChg>
        <pc:grpChg chg="mod">
          <ac:chgData name="Daniel Ivanov" userId="11c2e1dc52603f0e" providerId="LiveId" clId="{DEE8465A-480F-4F22-8C88-281FBB47B685}" dt="2024-02-05T18:32:36.264" v="7" actId="1035"/>
          <ac:grpSpMkLst>
            <pc:docMk/>
            <pc:sldMk cId="0" sldId="261"/>
            <ac:grpSpMk id="102" creationId="{00000000-0000-0000-0000-000000000000}"/>
          </ac:grpSpMkLst>
        </pc:grpChg>
        <pc:grpChg chg="mod">
          <ac:chgData name="Daniel Ivanov" userId="11c2e1dc52603f0e" providerId="LiveId" clId="{DEE8465A-480F-4F22-8C88-281FBB47B685}" dt="2024-02-05T18:32:38.310" v="14" actId="1035"/>
          <ac:grpSpMkLst>
            <pc:docMk/>
            <pc:sldMk cId="0" sldId="261"/>
            <ac:grpSpMk id="114" creationId="{00000000-0000-0000-0000-000000000000}"/>
          </ac:grpSpMkLst>
        </pc:grpChg>
        <pc:grpChg chg="mod">
          <ac:chgData name="Daniel Ivanov" userId="11c2e1dc52603f0e" providerId="LiveId" clId="{DEE8465A-480F-4F22-8C88-281FBB47B685}" dt="2024-02-05T18:32:40.387" v="20" actId="1035"/>
          <ac:grpSpMkLst>
            <pc:docMk/>
            <pc:sldMk cId="0" sldId="261"/>
            <ac:grpSpMk id="117" creationId="{00000000-0000-0000-0000-000000000000}"/>
          </ac:grpSpMkLst>
        </pc:grpChg>
        <pc:grpChg chg="mod">
          <ac:chgData name="Daniel Ivanov" userId="11c2e1dc52603f0e" providerId="LiveId" clId="{DEE8465A-480F-4F22-8C88-281FBB47B685}" dt="2024-02-05T18:32:42.308" v="25" actId="1035"/>
          <ac:grpSpMkLst>
            <pc:docMk/>
            <pc:sldMk cId="0" sldId="261"/>
            <ac:grpSpMk id="120" creationId="{00000000-0000-0000-0000-000000000000}"/>
          </ac:grpSpMkLst>
        </pc:grpChg>
        <pc:grpChg chg="mod">
          <ac:chgData name="Daniel Ivanov" userId="11c2e1dc52603f0e" providerId="LiveId" clId="{DEE8465A-480F-4F22-8C88-281FBB47B685}" dt="2024-02-05T18:32:46.088" v="35" actId="1035"/>
          <ac:grpSpMkLst>
            <pc:docMk/>
            <pc:sldMk cId="0" sldId="261"/>
            <ac:grpSpMk id="1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559e62fc6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559e62fc6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559e62fc6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559e62fc6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6905c9e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6905c9e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Goal: ammonia from coal with </a:t>
            </a:r>
            <a:r>
              <a:rPr lang="en" sz="1000" i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membrane-based CO2 removal</a:t>
            </a: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Used in the process of </a:t>
            </a:r>
            <a:r>
              <a:rPr lang="en" sz="1000" b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gasification </a:t>
            </a: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to get H2 for ammonia production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Capture CO2 for sequestration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●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Coal + O2 → syngas H2 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HRSG: heat recovery steam generator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ASU: air separation unit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66075c4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66075c4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66bbe56e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b66bbe56e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66bbe56e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66bbe56e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559e62fc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559e62fc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559e62fc6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559e62fc6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559e62fc6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559e62fc6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5a26507b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5a26507b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5a26507b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5a26507b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6904b7f5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6904b7f5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6904b7f5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6904b7f5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65407451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65407451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of Filtration, Dialysis, and Membranes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Daniel Ivanov, Aaron Forest, Jillian Schwartz, Catherina Samson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287775" y="158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Filtration, Dialysis, and Membranes used in Ammonia Production?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176775" y="1500125"/>
            <a:ext cx="8742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Filtration, dialysis, and membranes function in very similar manners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Dialysis can be used to obtain specific ammonia concentrations/compositions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Filtration can be used to prep/purify feed streams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Membranes can be used to capture carbon dioxide produced during the hydrogen production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Filtration</a:t>
            </a: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176775" y="1271525"/>
            <a:ext cx="8742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225" y="1041527"/>
            <a:ext cx="6585948" cy="34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/>
          <p:nvPr/>
        </p:nvSpPr>
        <p:spPr>
          <a:xfrm>
            <a:off x="2610400" y="3149575"/>
            <a:ext cx="507300" cy="7917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3304225" y="4305000"/>
            <a:ext cx="49110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 i="1"/>
              <a:t>Short history of ammonia process – past, present and future</a:t>
            </a:r>
            <a:r>
              <a:rPr lang="en" sz="800"/>
              <a:t>. AmmoniaKnowHow. (n.d.). https://ammoniaknowhow.com/short-history-of-ammonia-process-past-present-and-future/ 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Membrane</a:t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960" y="1017725"/>
            <a:ext cx="4710076" cy="3789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3989688" y="1749100"/>
            <a:ext cx="920700" cy="942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5756441" y="768325"/>
            <a:ext cx="1069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https://netl.doe.gov/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Dialysis</a:t>
            </a:r>
            <a:endParaRPr/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950" y="1117727"/>
            <a:ext cx="6585948" cy="343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5"/>
          <p:cNvCxnSpPr/>
          <p:nvPr/>
        </p:nvCxnSpPr>
        <p:spPr>
          <a:xfrm flipH="1">
            <a:off x="6737725" y="1572450"/>
            <a:ext cx="1436700" cy="12606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25"/>
          <p:cNvSpPr txBox="1"/>
          <p:nvPr/>
        </p:nvSpPr>
        <p:spPr>
          <a:xfrm>
            <a:off x="4124200" y="4394750"/>
            <a:ext cx="49110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 i="1"/>
              <a:t>Short history of ammonia process – past, present and future</a:t>
            </a:r>
            <a:r>
              <a:rPr lang="en" sz="800"/>
              <a:t>. AmmoniaKnowHow. (n.d.). https://ammoniaknowhow.com/short-history-of-ammonia-process-past-present-and-future/ 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Questions??</a:t>
            </a:r>
            <a:endParaRPr sz="7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</a:rPr>
              <a:t>Introduction to ammonia production</a:t>
            </a:r>
            <a:r>
              <a:rPr lang="en" sz="1100">
                <a:solidFill>
                  <a:srgbClr val="000000"/>
                </a:solidFill>
              </a:rPr>
              <a:t>. AIChE. (2019, February 1). https://www.aiche.org/resources/publications/cep/2016/september/introduction-ammonia-production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</a:rPr>
              <a:t>Preparing your download</a:t>
            </a:r>
            <a:r>
              <a:rPr lang="en" sz="1100">
                <a:solidFill>
                  <a:srgbClr val="000000"/>
                </a:solidFill>
              </a:rPr>
              <a:t>. ScienceDirect.com. (n.d.). https://www.sciencedirect.com/science/article/pii/S1876610217319525/pdf?md5=fac2cbbdef2b9374983d8f6cca5d1803&amp;pid=1-s2.0-S1876610217319525-main.pdf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0000"/>
                </a:solidFill>
              </a:rPr>
              <a:t>Short history of ammonia process – past, present and future</a:t>
            </a:r>
            <a:r>
              <a:rPr lang="en" sz="1100">
                <a:solidFill>
                  <a:srgbClr val="000000"/>
                </a:solidFill>
              </a:rPr>
              <a:t>. AmmoniaKnowHow. (n.d.). https://ammoniaknowhow.com/short-history-of-ammonia-process-past-present-and-future/ 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Seader, J. D., et al. </a:t>
            </a:r>
            <a:r>
              <a:rPr lang="en" sz="1100" i="1">
                <a:solidFill>
                  <a:srgbClr val="000000"/>
                </a:solidFill>
              </a:rPr>
              <a:t>Separation Process Principles. </a:t>
            </a:r>
            <a:r>
              <a:rPr lang="en" sz="1100">
                <a:solidFill>
                  <a:srgbClr val="000000"/>
                </a:solidFill>
              </a:rPr>
              <a:t>John Wiley &amp; Sons, Inc., 2011. 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 of Filtration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76775" y="1500125"/>
            <a:ext cx="8742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solid particles (impurities) from a fluid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Employs a filter medium that is porous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Molecules larger than pores are trapped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Molecules smaller than pores pass through filter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Industry Examples: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Oil filtration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Catalyst recovery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Water treatment 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625" y="1837888"/>
            <a:ext cx="3321675" cy="20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365900" y="3883450"/>
            <a:ext cx="16287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https://en.wikipedia.org/wiki/Filtration</a:t>
            </a:r>
            <a:endParaRPr sz="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 of Membrane Separations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76775" y="1500125"/>
            <a:ext cx="8742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Utilizes semi-permeable membranes to selectively separate certain components from a fluid mixture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Separation is based on differences in molecule size, concentration, or charge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Industry Examples:</a:t>
            </a:r>
            <a:endParaRPr/>
          </a:p>
          <a:p>
            <a:pPr marL="914400" lvl="1" indent="-333164" algn="l" rtl="0">
              <a:spcBef>
                <a:spcPts val="0"/>
              </a:spcBef>
              <a:spcAft>
                <a:spcPts val="0"/>
              </a:spcAft>
              <a:buSzPts val="1647"/>
              <a:buChar char="○"/>
            </a:pPr>
            <a:r>
              <a:rPr lang="en" sz="1646"/>
              <a:t>Nitrogen production from air</a:t>
            </a:r>
            <a:endParaRPr sz="1646"/>
          </a:p>
          <a:p>
            <a:pPr marL="914400" lvl="1" indent="-333164" algn="l" rtl="0">
              <a:spcBef>
                <a:spcPts val="0"/>
              </a:spcBef>
              <a:spcAft>
                <a:spcPts val="0"/>
              </a:spcAft>
              <a:buSzPts val="1647"/>
              <a:buChar char="○"/>
            </a:pPr>
            <a:r>
              <a:rPr lang="en" sz="1646"/>
              <a:t>Pharmaceutical purification </a:t>
            </a:r>
            <a:endParaRPr sz="1646"/>
          </a:p>
          <a:p>
            <a:pPr marL="914400" lvl="1" indent="-333164" algn="l" rtl="0">
              <a:spcBef>
                <a:spcPts val="0"/>
              </a:spcBef>
              <a:spcAft>
                <a:spcPts val="0"/>
              </a:spcAft>
              <a:buSzPts val="1647"/>
              <a:buChar char="○"/>
            </a:pPr>
            <a:r>
              <a:rPr lang="en" sz="1646"/>
              <a:t>Dairy processing</a:t>
            </a:r>
            <a:endParaRPr sz="1646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650" y="2948622"/>
            <a:ext cx="3697450" cy="16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5908975" y="4703625"/>
            <a:ext cx="2730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https://openmembranedatabase.org/membrane-science/</a:t>
            </a:r>
            <a:endParaRPr sz="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 of Dialysis 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176775" y="1500125"/>
            <a:ext cx="8742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1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Procedure used to remove waste products, excess fluids, and electrolytes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Separation based on concentration gradient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Commonly used in medical settings for kidney related issues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6986900" y="4229175"/>
            <a:ext cx="15114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https://www.medbroadcast.com/procedure/getprocedure/hemodialysis</a:t>
            </a:r>
            <a:endParaRPr sz="6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875" y="13645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Driving Forces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Concentration Gradient 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Solute concentrations on either side of a separator can drive the diffusion of solutes through the separator </a:t>
            </a:r>
            <a:endParaRPr sz="16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Pressure Difference 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Pressure difference across a separator can drive the movement of solvents or solutes through the separator</a:t>
            </a:r>
            <a:endParaRPr sz="16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Electric Potential 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Voltage difference across a separator can drive the movement of charged particles through ion-selective separator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Equations: Porous Diffusion</a:t>
            </a:r>
            <a:endParaRPr/>
          </a:p>
        </p:txBody>
      </p:sp>
      <p:grpSp>
        <p:nvGrpSpPr>
          <p:cNvPr id="99" name="Google Shape;99;p18"/>
          <p:cNvGrpSpPr/>
          <p:nvPr/>
        </p:nvGrpSpPr>
        <p:grpSpPr>
          <a:xfrm>
            <a:off x="5696800" y="345875"/>
            <a:ext cx="2220000" cy="729750"/>
            <a:chOff x="5249550" y="3156775"/>
            <a:chExt cx="2220000" cy="729750"/>
          </a:xfrm>
        </p:grpSpPr>
        <p:pic>
          <p:nvPicPr>
            <p:cNvPr id="100" name="Google Shape;10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35700" y="3156775"/>
              <a:ext cx="447696" cy="38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8"/>
            <p:cNvSpPr txBox="1"/>
            <p:nvPr/>
          </p:nvSpPr>
          <p:spPr>
            <a:xfrm>
              <a:off x="5249550" y="3486325"/>
              <a:ext cx="22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Membrane thickness</a:t>
              </a:r>
              <a:endParaRPr/>
            </a:p>
          </p:txBody>
        </p:sp>
      </p:grpSp>
      <p:grpSp>
        <p:nvGrpSpPr>
          <p:cNvPr id="102" name="Google Shape;102;p18"/>
          <p:cNvGrpSpPr/>
          <p:nvPr/>
        </p:nvGrpSpPr>
        <p:grpSpPr>
          <a:xfrm>
            <a:off x="5696800" y="1071988"/>
            <a:ext cx="2220000" cy="1077600"/>
            <a:chOff x="3462000" y="1927925"/>
            <a:chExt cx="2220000" cy="1077600"/>
          </a:xfrm>
        </p:grpSpPr>
        <p:pic>
          <p:nvPicPr>
            <p:cNvPr id="103" name="Google Shape;10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22075" y="1927925"/>
              <a:ext cx="1499855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8"/>
            <p:cNvSpPr txBox="1"/>
            <p:nvPr/>
          </p:nvSpPr>
          <p:spPr>
            <a:xfrm>
              <a:off x="3462000" y="2389925"/>
              <a:ext cx="222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Concentration gradient across the membrane</a:t>
              </a:r>
              <a:endParaRPr/>
            </a:p>
          </p:txBody>
        </p:sp>
      </p:grpSp>
      <p:grpSp>
        <p:nvGrpSpPr>
          <p:cNvPr id="105" name="Google Shape;105;p18"/>
          <p:cNvGrpSpPr/>
          <p:nvPr/>
        </p:nvGrpSpPr>
        <p:grpSpPr>
          <a:xfrm>
            <a:off x="946738" y="1017713"/>
            <a:ext cx="3000000" cy="1432963"/>
            <a:chOff x="912138" y="1955863"/>
            <a:chExt cx="3000000" cy="1432963"/>
          </a:xfrm>
        </p:grpSpPr>
        <p:pic>
          <p:nvPicPr>
            <p:cNvPr id="106" name="Google Shape;10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02150" y="1955863"/>
              <a:ext cx="2219975" cy="774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8"/>
            <p:cNvSpPr txBox="1"/>
            <p:nvPr/>
          </p:nvSpPr>
          <p:spPr>
            <a:xfrm>
              <a:off x="912138" y="2557525"/>
              <a:ext cx="3000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Flux of solute i across the membrane for liquid diffusion through pores</a:t>
              </a:r>
              <a:endParaRPr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08" name="Google Shape;108;p18"/>
          <p:cNvGrpSpPr/>
          <p:nvPr/>
        </p:nvGrpSpPr>
        <p:grpSpPr>
          <a:xfrm>
            <a:off x="946750" y="2609963"/>
            <a:ext cx="3000000" cy="966600"/>
            <a:chOff x="946725" y="3211100"/>
            <a:chExt cx="3000000" cy="966600"/>
          </a:xfrm>
        </p:grpSpPr>
        <p:pic>
          <p:nvPicPr>
            <p:cNvPr id="109" name="Google Shape;109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28350" y="3211100"/>
              <a:ext cx="1636784" cy="740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8"/>
            <p:cNvSpPr txBox="1"/>
            <p:nvPr/>
          </p:nvSpPr>
          <p:spPr>
            <a:xfrm>
              <a:off x="946725" y="37775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Effective Diffusion</a:t>
              </a:r>
              <a:endParaRPr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11" name="Google Shape;111;p18"/>
          <p:cNvGrpSpPr/>
          <p:nvPr/>
        </p:nvGrpSpPr>
        <p:grpSpPr>
          <a:xfrm>
            <a:off x="946750" y="3735875"/>
            <a:ext cx="3000000" cy="1087600"/>
            <a:chOff x="946750" y="3735875"/>
            <a:chExt cx="3000000" cy="1087600"/>
          </a:xfrm>
        </p:grpSpPr>
        <p:pic>
          <p:nvPicPr>
            <p:cNvPr id="112" name="Google Shape;112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19338" y="3735875"/>
              <a:ext cx="2054827" cy="927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8"/>
            <p:cNvSpPr txBox="1"/>
            <p:nvPr/>
          </p:nvSpPr>
          <p:spPr>
            <a:xfrm>
              <a:off x="946750" y="442327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Unitless restrictive factor</a:t>
              </a:r>
              <a:endParaRPr/>
            </a:p>
          </p:txBody>
        </p:sp>
      </p:grpSp>
      <p:grpSp>
        <p:nvGrpSpPr>
          <p:cNvPr id="114" name="Google Shape;114;p18"/>
          <p:cNvGrpSpPr/>
          <p:nvPr/>
        </p:nvGrpSpPr>
        <p:grpSpPr>
          <a:xfrm>
            <a:off x="5306788" y="2021550"/>
            <a:ext cx="3000000" cy="741063"/>
            <a:chOff x="4349588" y="3182838"/>
            <a:chExt cx="3000000" cy="741063"/>
          </a:xfrm>
        </p:grpSpPr>
        <p:pic>
          <p:nvPicPr>
            <p:cNvPr id="115" name="Google Shape;11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635288" y="3182838"/>
              <a:ext cx="428625" cy="4562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8"/>
            <p:cNvSpPr txBox="1"/>
            <p:nvPr/>
          </p:nvSpPr>
          <p:spPr>
            <a:xfrm>
              <a:off x="4349588" y="35237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Porosity </a:t>
              </a:r>
              <a:endParaRPr/>
            </a:p>
          </p:txBody>
        </p:sp>
      </p:grpSp>
      <p:grpSp>
        <p:nvGrpSpPr>
          <p:cNvPr id="117" name="Google Shape;117;p18"/>
          <p:cNvGrpSpPr/>
          <p:nvPr/>
        </p:nvGrpSpPr>
        <p:grpSpPr>
          <a:xfrm>
            <a:off x="5306800" y="2802000"/>
            <a:ext cx="3000000" cy="652850"/>
            <a:chOff x="5509850" y="4170625"/>
            <a:chExt cx="3000000" cy="652850"/>
          </a:xfrm>
        </p:grpSpPr>
        <p:pic>
          <p:nvPicPr>
            <p:cNvPr id="118" name="Google Shape;118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825400" y="4170625"/>
              <a:ext cx="368877" cy="3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8"/>
            <p:cNvSpPr txBox="1"/>
            <p:nvPr/>
          </p:nvSpPr>
          <p:spPr>
            <a:xfrm>
              <a:off x="5509850" y="442327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Diffusion coefficient</a:t>
              </a: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>
            <a:off x="5306788" y="3447975"/>
            <a:ext cx="3000000" cy="617575"/>
            <a:chOff x="6336263" y="3932850"/>
            <a:chExt cx="3000000" cy="617575"/>
          </a:xfrm>
        </p:grpSpPr>
        <p:pic>
          <p:nvPicPr>
            <p:cNvPr id="121" name="Google Shape;121;p1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684163" y="3932850"/>
              <a:ext cx="304225" cy="304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8"/>
            <p:cNvSpPr txBox="1"/>
            <p:nvPr/>
          </p:nvSpPr>
          <p:spPr>
            <a:xfrm>
              <a:off x="6336263" y="41502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Tortuosity </a:t>
              </a:r>
              <a:endParaRPr/>
            </a:p>
          </p:txBody>
        </p:sp>
      </p:grpSp>
      <p:grpSp>
        <p:nvGrpSpPr>
          <p:cNvPr id="123" name="Google Shape;123;p18"/>
          <p:cNvGrpSpPr/>
          <p:nvPr/>
        </p:nvGrpSpPr>
        <p:grpSpPr>
          <a:xfrm>
            <a:off x="5306800" y="4044925"/>
            <a:ext cx="3000000" cy="902075"/>
            <a:chOff x="6645000" y="364875"/>
            <a:chExt cx="3000000" cy="902075"/>
          </a:xfrm>
        </p:grpSpPr>
        <p:pic>
          <p:nvPicPr>
            <p:cNvPr id="124" name="Google Shape;124;p1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891738" y="364875"/>
              <a:ext cx="506531" cy="652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 txBox="1"/>
            <p:nvPr/>
          </p:nvSpPr>
          <p:spPr>
            <a:xfrm>
              <a:off x="6645000" y="8667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Molecular diameter/pore diameter</a:t>
              </a:r>
              <a:endParaRPr/>
            </a:p>
          </p:txBody>
        </p:sp>
      </p:grpSp>
      <p:sp>
        <p:nvSpPr>
          <p:cNvPr id="126" name="Google Shape;126;p18"/>
          <p:cNvSpPr txBox="1"/>
          <p:nvPr/>
        </p:nvSpPr>
        <p:spPr>
          <a:xfrm>
            <a:off x="0" y="4781450"/>
            <a:ext cx="18015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All equations taken from Seader, et al. </a:t>
            </a:r>
            <a:endParaRPr sz="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9"/>
          <p:cNvGrpSpPr/>
          <p:nvPr/>
        </p:nvGrpSpPr>
        <p:grpSpPr>
          <a:xfrm>
            <a:off x="923650" y="1293437"/>
            <a:ext cx="3080400" cy="1271263"/>
            <a:chOff x="1563100" y="1017725"/>
            <a:chExt cx="3080400" cy="1271263"/>
          </a:xfrm>
        </p:grpSpPr>
        <p:sp>
          <p:nvSpPr>
            <p:cNvPr id="132" name="Google Shape;132;p19"/>
            <p:cNvSpPr txBox="1"/>
            <p:nvPr/>
          </p:nvSpPr>
          <p:spPr>
            <a:xfrm>
              <a:off x="1563100" y="1673388"/>
              <a:ext cx="308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Flux of solute i across the membrane for bulk flow where 𝜏 = 1</a:t>
              </a:r>
              <a:endParaRPr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33" name="Google Shape;13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95463" y="1017725"/>
              <a:ext cx="2535269" cy="741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Equations: Bulk Diffusion</a:t>
            </a:r>
            <a:endParaRPr/>
          </a:p>
        </p:txBody>
      </p:sp>
      <p:grpSp>
        <p:nvGrpSpPr>
          <p:cNvPr id="135" name="Google Shape;135;p19"/>
          <p:cNvGrpSpPr/>
          <p:nvPr/>
        </p:nvGrpSpPr>
        <p:grpSpPr>
          <a:xfrm>
            <a:off x="923650" y="2941975"/>
            <a:ext cx="3080400" cy="1359650"/>
            <a:chOff x="923650" y="2571750"/>
            <a:chExt cx="3080400" cy="1359650"/>
          </a:xfrm>
        </p:grpSpPr>
        <p:pic>
          <p:nvPicPr>
            <p:cNvPr id="136" name="Google Shape;136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35025" y="2571750"/>
              <a:ext cx="2377240" cy="740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9"/>
            <p:cNvSpPr txBox="1"/>
            <p:nvPr/>
          </p:nvSpPr>
          <p:spPr>
            <a:xfrm>
              <a:off x="923650" y="3315800"/>
              <a:ext cx="308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Flux of solute i across the membrane for bulk flow where 𝜏 &gt; 1</a:t>
              </a:r>
              <a:endParaRPr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38" name="Google Shape;138;p19"/>
          <p:cNvGrpSpPr/>
          <p:nvPr/>
        </p:nvGrpSpPr>
        <p:grpSpPr>
          <a:xfrm>
            <a:off x="5259963" y="214263"/>
            <a:ext cx="3000000" cy="688275"/>
            <a:chOff x="5571338" y="796000"/>
            <a:chExt cx="3000000" cy="688275"/>
          </a:xfrm>
        </p:grpSpPr>
        <p:pic>
          <p:nvPicPr>
            <p:cNvPr id="139" name="Google Shape;13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95141" y="796000"/>
              <a:ext cx="352425" cy="352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9"/>
            <p:cNvSpPr txBox="1"/>
            <p:nvPr/>
          </p:nvSpPr>
          <p:spPr>
            <a:xfrm>
              <a:off x="5571338" y="108407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Density of solvent</a:t>
              </a:r>
              <a:endParaRPr/>
            </a:p>
          </p:txBody>
        </p:sp>
      </p:grpSp>
      <p:grpSp>
        <p:nvGrpSpPr>
          <p:cNvPr id="141" name="Google Shape;141;p19"/>
          <p:cNvGrpSpPr/>
          <p:nvPr/>
        </p:nvGrpSpPr>
        <p:grpSpPr>
          <a:xfrm>
            <a:off x="5259963" y="2163300"/>
            <a:ext cx="3000000" cy="816875"/>
            <a:chOff x="5571338" y="1795075"/>
            <a:chExt cx="3000000" cy="816875"/>
          </a:xfrm>
        </p:grpSpPr>
        <p:pic>
          <p:nvPicPr>
            <p:cNvPr id="142" name="Google Shape;14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76412" y="1795075"/>
              <a:ext cx="1071875" cy="483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9"/>
            <p:cNvSpPr txBox="1"/>
            <p:nvPr/>
          </p:nvSpPr>
          <p:spPr>
            <a:xfrm>
              <a:off x="5571338" y="22117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Path of pore</a:t>
              </a:r>
              <a:endParaRPr/>
            </a:p>
          </p:txBody>
        </p:sp>
      </p:grpSp>
      <p:grpSp>
        <p:nvGrpSpPr>
          <p:cNvPr id="144" name="Google Shape;144;p19"/>
          <p:cNvGrpSpPr/>
          <p:nvPr/>
        </p:nvGrpSpPr>
        <p:grpSpPr>
          <a:xfrm>
            <a:off x="5259963" y="2941963"/>
            <a:ext cx="3000000" cy="996875"/>
            <a:chOff x="5512350" y="2329925"/>
            <a:chExt cx="3000000" cy="996875"/>
          </a:xfrm>
        </p:grpSpPr>
        <p:pic>
          <p:nvPicPr>
            <p:cNvPr id="145" name="Google Shape;145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76416" y="2329925"/>
              <a:ext cx="1071875" cy="483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9"/>
            <p:cNvSpPr txBox="1"/>
            <p:nvPr/>
          </p:nvSpPr>
          <p:spPr>
            <a:xfrm>
              <a:off x="5512350" y="2711200"/>
              <a:ext cx="300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Pressure gradient across the membrane</a:t>
              </a:r>
              <a:endParaRPr/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259975" y="3944350"/>
            <a:ext cx="3000000" cy="693000"/>
            <a:chOff x="5512350" y="3805975"/>
            <a:chExt cx="3000000" cy="693000"/>
          </a:xfrm>
        </p:grpSpPr>
        <p:pic>
          <p:nvPicPr>
            <p:cNvPr id="148" name="Google Shape;148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74150" y="3805975"/>
              <a:ext cx="476425" cy="41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9"/>
            <p:cNvSpPr txBox="1"/>
            <p:nvPr/>
          </p:nvSpPr>
          <p:spPr>
            <a:xfrm>
              <a:off x="5512350" y="409877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Specified surface area</a:t>
              </a:r>
              <a:endParaRPr/>
            </a:p>
          </p:txBody>
        </p:sp>
      </p:grpSp>
      <p:grpSp>
        <p:nvGrpSpPr>
          <p:cNvPr id="150" name="Google Shape;150;p19"/>
          <p:cNvGrpSpPr/>
          <p:nvPr/>
        </p:nvGrpSpPr>
        <p:grpSpPr>
          <a:xfrm>
            <a:off x="5259975" y="1550013"/>
            <a:ext cx="3000000" cy="663750"/>
            <a:chOff x="3350825" y="4159775"/>
            <a:chExt cx="3000000" cy="663750"/>
          </a:xfrm>
        </p:grpSpPr>
        <p:pic>
          <p:nvPicPr>
            <p:cNvPr id="151" name="Google Shape;151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677828" y="4159775"/>
              <a:ext cx="346000" cy="357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9"/>
            <p:cNvSpPr txBox="1"/>
            <p:nvPr/>
          </p:nvSpPr>
          <p:spPr>
            <a:xfrm>
              <a:off x="3350825" y="44233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Viscosity of solvent</a:t>
              </a:r>
              <a:endParaRPr/>
            </a:p>
          </p:txBody>
        </p:sp>
      </p:grpSp>
      <p:grpSp>
        <p:nvGrpSpPr>
          <p:cNvPr id="153" name="Google Shape;153;p19"/>
          <p:cNvGrpSpPr/>
          <p:nvPr/>
        </p:nvGrpSpPr>
        <p:grpSpPr>
          <a:xfrm>
            <a:off x="5259975" y="851488"/>
            <a:ext cx="3000000" cy="698538"/>
            <a:chOff x="3200250" y="2925563"/>
            <a:chExt cx="3000000" cy="698538"/>
          </a:xfrm>
        </p:grpSpPr>
        <p:sp>
          <p:nvSpPr>
            <p:cNvPr id="154" name="Google Shape;154;p19"/>
            <p:cNvSpPr txBox="1"/>
            <p:nvPr/>
          </p:nvSpPr>
          <p:spPr>
            <a:xfrm>
              <a:off x="3200250" y="32239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Pore diameter</a:t>
              </a:r>
              <a:endParaRPr/>
            </a:p>
          </p:txBody>
        </p:sp>
        <p:pic>
          <p:nvPicPr>
            <p:cNvPr id="155" name="Google Shape;155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00150" y="2925563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19"/>
          <p:cNvSpPr txBox="1"/>
          <p:nvPr/>
        </p:nvSpPr>
        <p:spPr>
          <a:xfrm>
            <a:off x="0" y="4781450"/>
            <a:ext cx="18015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All equations taken from Seader, et al. </a:t>
            </a:r>
            <a:endParaRPr sz="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0"/>
          <p:cNvGrpSpPr/>
          <p:nvPr/>
        </p:nvGrpSpPr>
        <p:grpSpPr>
          <a:xfrm>
            <a:off x="4859550" y="944888"/>
            <a:ext cx="3000000" cy="1059725"/>
            <a:chOff x="1318600" y="3365325"/>
            <a:chExt cx="3000000" cy="1059725"/>
          </a:xfrm>
        </p:grpSpPr>
        <p:pic>
          <p:nvPicPr>
            <p:cNvPr id="162" name="Google Shape;16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08600" y="3365325"/>
              <a:ext cx="2220000" cy="83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0"/>
            <p:cNvSpPr txBox="1"/>
            <p:nvPr/>
          </p:nvSpPr>
          <p:spPr>
            <a:xfrm>
              <a:off x="1318600" y="40248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Overall mass-transfer coefficient</a:t>
              </a:r>
              <a:endParaRPr/>
            </a:p>
          </p:txBody>
        </p:sp>
      </p:grpSp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Equations: Dialysis</a:t>
            </a:r>
            <a:endParaRPr/>
          </a:p>
        </p:txBody>
      </p:sp>
      <p:grpSp>
        <p:nvGrpSpPr>
          <p:cNvPr id="165" name="Google Shape;165;p20"/>
          <p:cNvGrpSpPr/>
          <p:nvPr/>
        </p:nvGrpSpPr>
        <p:grpSpPr>
          <a:xfrm>
            <a:off x="5249550" y="3187625"/>
            <a:ext cx="2220000" cy="787400"/>
            <a:chOff x="5249550" y="3156775"/>
            <a:chExt cx="2220000" cy="787400"/>
          </a:xfrm>
        </p:grpSpPr>
        <p:pic>
          <p:nvPicPr>
            <p:cNvPr id="166" name="Google Shape;16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35700" y="3156775"/>
              <a:ext cx="447696" cy="38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0"/>
            <p:cNvSpPr txBox="1"/>
            <p:nvPr/>
          </p:nvSpPr>
          <p:spPr>
            <a:xfrm>
              <a:off x="5249550" y="3543975"/>
              <a:ext cx="22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Permeability</a:t>
              </a:r>
              <a:endParaRPr/>
            </a:p>
          </p:txBody>
        </p:sp>
      </p:grpSp>
      <p:grpSp>
        <p:nvGrpSpPr>
          <p:cNvPr id="168" name="Google Shape;168;p20"/>
          <p:cNvGrpSpPr/>
          <p:nvPr/>
        </p:nvGrpSpPr>
        <p:grpSpPr>
          <a:xfrm>
            <a:off x="1049663" y="2107438"/>
            <a:ext cx="2724900" cy="928613"/>
            <a:chOff x="179963" y="1152475"/>
            <a:chExt cx="2724900" cy="928613"/>
          </a:xfrm>
        </p:grpSpPr>
        <p:pic>
          <p:nvPicPr>
            <p:cNvPr id="169" name="Google Shape;169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1713" y="1152475"/>
              <a:ext cx="2461387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0"/>
            <p:cNvSpPr txBox="1"/>
            <p:nvPr/>
          </p:nvSpPr>
          <p:spPr>
            <a:xfrm>
              <a:off x="179963" y="1508388"/>
              <a:ext cx="2724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Differential rate of solute mass transfer across the membrane</a:t>
              </a:r>
              <a:endParaRPr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71" name="Google Shape;171;p20"/>
          <p:cNvGrpSpPr/>
          <p:nvPr/>
        </p:nvGrpSpPr>
        <p:grpSpPr>
          <a:xfrm>
            <a:off x="5067900" y="2225900"/>
            <a:ext cx="2583300" cy="740450"/>
            <a:chOff x="5111200" y="2201525"/>
            <a:chExt cx="2583300" cy="740450"/>
          </a:xfrm>
        </p:grpSpPr>
        <p:sp>
          <p:nvSpPr>
            <p:cNvPr id="172" name="Google Shape;172;p20"/>
            <p:cNvSpPr txBox="1"/>
            <p:nvPr/>
          </p:nvSpPr>
          <p:spPr>
            <a:xfrm>
              <a:off x="5111200" y="2541775"/>
              <a:ext cx="258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2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Total membrane surface area</a:t>
              </a:r>
              <a:endParaRPr/>
            </a:p>
          </p:txBody>
        </p:sp>
        <p:pic>
          <p:nvPicPr>
            <p:cNvPr id="173" name="Google Shape;173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38613" y="2201525"/>
              <a:ext cx="441874" cy="370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8625" y="3187628"/>
            <a:ext cx="441850" cy="4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0" y="4781450"/>
            <a:ext cx="18015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All equations taken from Seader, et al. </a:t>
            </a:r>
            <a:endParaRPr sz="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Haber-Bosch Process</a:t>
            </a:r>
            <a:endParaRPr/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288" y="941925"/>
            <a:ext cx="5717424" cy="34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2508300" y="4437575"/>
            <a:ext cx="412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https://byjus.com/chemistry/haber-process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659</Words>
  <Application>Microsoft Office PowerPoint</Application>
  <PresentationFormat>On-screen Show (16:9)</PresentationFormat>
  <Paragraphs>97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Roboto</vt:lpstr>
      <vt:lpstr>Proxima Nova</vt:lpstr>
      <vt:lpstr>Spearmint</vt:lpstr>
      <vt:lpstr>Theory of Filtration, Dialysis, and Membranes</vt:lpstr>
      <vt:lpstr>Fundamentals of Filtration</vt:lpstr>
      <vt:lpstr>Fundamentals of Membrane Separations</vt:lpstr>
      <vt:lpstr>Fundamentals of Dialysis </vt:lpstr>
      <vt:lpstr>Driving Forces</vt:lpstr>
      <vt:lpstr>Design Equations: Porous Diffusion</vt:lpstr>
      <vt:lpstr>Design Equations: Bulk Diffusion</vt:lpstr>
      <vt:lpstr>Design Equations: Dialysis</vt:lpstr>
      <vt:lpstr>Overview of Haber-Bosch Process</vt:lpstr>
      <vt:lpstr>How are Filtration, Dialysis, and Membranes used in Ammonia Production?</vt:lpstr>
      <vt:lpstr>Filtration</vt:lpstr>
      <vt:lpstr>Membrane</vt:lpstr>
      <vt:lpstr>Dialysis</vt:lpstr>
      <vt:lpstr>Questions??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Filtration, Dialysis, and Membranes</dc:title>
  <dc:creator>Daniel Ivanov</dc:creator>
  <cp:lastModifiedBy>Daniel Ivanov</cp:lastModifiedBy>
  <cp:revision>1</cp:revision>
  <dcterms:modified xsi:type="dcterms:W3CDTF">2024-02-05T18:32:50Z</dcterms:modified>
</cp:coreProperties>
</file>